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8"/>
  </p:notesMasterIdLst>
  <p:handoutMasterIdLst>
    <p:handoutMasterId r:id="rId39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20" r:id="rId13"/>
    <p:sldId id="321" r:id="rId14"/>
    <p:sldId id="322" r:id="rId15"/>
    <p:sldId id="323" r:id="rId16"/>
    <p:sldId id="326" r:id="rId17"/>
    <p:sldId id="327" r:id="rId18"/>
    <p:sldId id="332" r:id="rId19"/>
    <p:sldId id="330" r:id="rId20"/>
    <p:sldId id="331" r:id="rId21"/>
    <p:sldId id="342" r:id="rId22"/>
    <p:sldId id="329" r:id="rId23"/>
    <p:sldId id="335" r:id="rId24"/>
    <p:sldId id="345" r:id="rId25"/>
    <p:sldId id="333" r:id="rId26"/>
    <p:sldId id="334" r:id="rId27"/>
    <p:sldId id="305" r:id="rId28"/>
    <p:sldId id="303" r:id="rId29"/>
    <p:sldId id="336" r:id="rId30"/>
    <p:sldId id="337" r:id="rId31"/>
    <p:sldId id="338" r:id="rId32"/>
    <p:sldId id="339" r:id="rId33"/>
    <p:sldId id="340" r:id="rId34"/>
    <p:sldId id="341" r:id="rId35"/>
    <p:sldId id="343" r:id="rId36"/>
    <p:sldId id="344" r:id="rId3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559" autoAdjust="0"/>
    <p:restoredTop sz="91736" autoAdjust="0"/>
  </p:normalViewPr>
  <p:slideViewPr>
    <p:cSldViewPr snapToGrid="0" snapToObjects="1">
      <p:cViewPr>
        <p:scale>
          <a:sx n="100" d="100"/>
          <a:sy n="100" d="100"/>
        </p:scale>
        <p:origin x="-194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2301839" y="1770504"/>
            <a:ext cx="45403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/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</a:t>
            </a:r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HETEROGEN</a:t>
            </a:r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E</a:t>
            </a:r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OUS </a:t>
            </a:r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MOBILE</a:t>
            </a:r>
          </a:p>
          <a:p>
            <a:pPr algn="ctr"/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dirty="0" smtClean="0">
              <a:latin typeface="BentonSansTRUReg"/>
            </a:endParaRPr>
          </a:p>
          <a:p>
            <a:pPr algn="ctr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tr-TR" sz="2200" b="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Any Questions?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dir\Desktop\Sunum%20veriler\Dynamic%20Formation%20Control\trial1.wmv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dir\Desktop\Sunum%20veriler\Hardware%20Implementation\4-5-9combine.wm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3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175" y="2427288"/>
            <a:ext cx="4057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are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 smtClean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Century Gothic" pitchFamily="34" charset="0"/>
              </a:rPr>
              <a:t>Implements</a:t>
            </a:r>
            <a:r>
              <a:rPr lang="tr-TR" sz="1400" dirty="0" smtClean="0">
                <a:latin typeface="Century Gothic" pitchFamily="34" charset="0"/>
              </a:rPr>
              <a:t> an </a:t>
            </a:r>
            <a:r>
              <a:rPr lang="tr-TR" sz="1400" dirty="0" err="1" smtClean="0">
                <a:latin typeface="Century Gothic" pitchFamily="34" charset="0"/>
              </a:rPr>
              <a:t>algorithm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assign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agents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b="1" u="sng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</a:t>
            </a:r>
            <a:r>
              <a:rPr lang="tr-TR" sz="1600" dirty="0" err="1" smtClean="0">
                <a:latin typeface="Century Gothic" pitchFamily="34" charset="0"/>
              </a:rPr>
              <a:t>approaches</a:t>
            </a:r>
            <a:r>
              <a:rPr lang="tr-TR" sz="1600" dirty="0" smtClean="0">
                <a:latin typeface="Century Gothic" pitchFamily="34" charset="0"/>
              </a:rPr>
              <a:t>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44" y="3962438"/>
            <a:ext cx="2910728" cy="174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Assignment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procedure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assignment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agents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goal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identical</a:t>
            </a:r>
            <a:r>
              <a:rPr lang="tr-TR" sz="1600" dirty="0">
                <a:latin typeface="Century Gothic" pitchFamily="34" charset="0"/>
              </a:rPr>
              <a:t>.</a:t>
            </a:r>
            <a:endParaRPr lang="tr-TR" sz="1600" dirty="0"/>
          </a:p>
          <a:p>
            <a:endParaRPr lang="tr-TR" sz="1600" dirty="0">
              <a:latin typeface="Century Gothic" pitchFamily="34" charset="0"/>
            </a:endParaRPr>
          </a:p>
        </p:txBody>
      </p:sp>
      <p:sp>
        <p:nvSpPr>
          <p:cNvPr id="2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8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>
                <a:latin typeface="Century Gothic" pitchFamily="34" charset="0"/>
              </a:rPr>
              <a:t>Shape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Partitioning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Based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Approaches</a:t>
            </a:r>
            <a:r>
              <a:rPr lang="tr-TR" b="1" u="sng" dirty="0">
                <a:latin typeface="Century Gothic" pitchFamily="34" charset="0"/>
              </a:rPr>
              <a:t> – </a:t>
            </a:r>
            <a:r>
              <a:rPr lang="tr-TR" b="1" u="sng" dirty="0" err="1">
                <a:latin typeface="Century Gothic" pitchFamily="34" charset="0"/>
              </a:rPr>
              <a:t>Navigation</a:t>
            </a:r>
            <a:r>
              <a:rPr lang="tr-TR" b="1" u="sng" dirty="0">
                <a:latin typeface="Century Gothic" pitchFamily="34" charset="0"/>
              </a:rPr>
              <a:t> Control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Proposed solutions are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Mesh Quality</a:t>
            </a:r>
            <a:endParaRPr lang="tr-TR" dirty="0"/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Comparison of 3 Different Methods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6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methods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Various Formation Shape Trials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556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  <p:sp>
        <p:nvSpPr>
          <p:cNvPr id="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Sensitivity</a:t>
            </a:r>
            <a:r>
              <a:rPr lang="tr-TR" sz="2000" dirty="0" smtClean="0"/>
              <a:t> Analysis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6321" y="3490568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890" y="4501503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6637" y="510189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786" y="2268375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7568546" y="202035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7568546" y="324699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412547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8384441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2535" y="23908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34905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1727" y="2844793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72515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Topological</a:t>
                      </a:r>
                    </a:p>
                    <a:p>
                      <a:pPr algn="ctr"/>
                      <a:r>
                        <a:rPr lang="tr-TR" sz="1400" dirty="0" smtClean="0"/>
                        <a:t>Mesh </a:t>
                      </a:r>
                    </a:p>
                    <a:p>
                      <a:pPr algn="ctr"/>
                      <a:r>
                        <a:rPr lang="tr-TR" sz="1400" dirty="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minimum perimeter to cover a fixed area[18],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  <p:sp>
        <p:nvSpPr>
          <p:cNvPr id="2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Dynamical</a:t>
            </a:r>
            <a:r>
              <a:rPr lang="tr-TR" sz="2000" dirty="0" smtClean="0"/>
              <a:t> </a:t>
            </a:r>
            <a:r>
              <a:rPr lang="tr-TR" sz="2000" dirty="0" err="1" smtClean="0"/>
              <a:t>Formation</a:t>
            </a:r>
            <a:r>
              <a:rPr lang="tr-TR" sz="2000" dirty="0" smtClean="0"/>
              <a:t> Shapes</a:t>
            </a:r>
            <a:endParaRPr lang="tr-TR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8" name="trial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465263"/>
            <a:ext cx="91440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16" name="4-5-9combin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37953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designed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decentralized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topology</a:t>
            </a:r>
            <a:r>
              <a:rPr lang="tr-TR" sz="1600" dirty="0" smtClean="0">
                <a:latin typeface="Century Gothic" pitchFamily="34" charset="0"/>
              </a:rPr>
              <a:t> in </a:t>
            </a:r>
            <a:r>
              <a:rPr lang="tr-TR" sz="1600" dirty="0" err="1" smtClean="0">
                <a:latin typeface="Century Gothic" pitchFamily="34" charset="0"/>
              </a:rPr>
              <a:t>which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each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contributes</a:t>
            </a:r>
            <a:r>
              <a:rPr lang="tr-TR" sz="1600" dirty="0" smtClean="0">
                <a:latin typeface="Century Gothic" pitchFamily="34" charset="0"/>
              </a:rPr>
              <a:t> on </a:t>
            </a:r>
            <a:r>
              <a:rPr lang="tr-TR" sz="1600" dirty="0" err="1" smtClean="0">
                <a:latin typeface="Century Gothic" pitchFamily="34" charset="0"/>
              </a:rPr>
              <a:t>decision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process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We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implemented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local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positioning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system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distribute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</a:t>
            </a:r>
            <a:r>
              <a:rPr lang="tr-TR" sz="1600" dirty="0" smtClean="0">
                <a:latin typeface="Century Gothic" pitchFamily="34" charset="0"/>
              </a:rPr>
              <a:t> data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second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type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</a:t>
            </a:r>
            <a:r>
              <a:rPr lang="tr-TR" sz="1600" dirty="0" err="1" smtClean="0">
                <a:latin typeface="Century Gothic" pitchFamily="34" charset="0"/>
              </a:rPr>
              <a:t>more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Obstacle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is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potential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fields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unwanted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equilibrium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, </a:t>
            </a:r>
            <a:r>
              <a:rPr lang="tr-TR" sz="1600" dirty="0" err="1">
                <a:latin typeface="Century Gothic" pitchFamily="34" charset="0"/>
              </a:rPr>
              <a:t>obstacle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feature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will</a:t>
            </a:r>
            <a:r>
              <a:rPr lang="tr-TR" sz="1600" dirty="0">
                <a:latin typeface="Century Gothic" pitchFamily="34" charset="0"/>
              </a:rPr>
              <a:t> be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a </a:t>
            </a:r>
            <a:r>
              <a:rPr lang="tr-TR" sz="1600" dirty="0" err="1">
                <a:latin typeface="Century Gothic" pitchFamily="34" charset="0"/>
              </a:rPr>
              <a:t>more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appropriate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way</a:t>
            </a:r>
            <a:r>
              <a:rPr lang="tr-TR" sz="1600" dirty="0">
                <a:latin typeface="Century Gothic" pitchFamily="34" charset="0"/>
              </a:rPr>
              <a:t> (</a:t>
            </a:r>
            <a:r>
              <a:rPr lang="tr-TR" sz="1600" dirty="0" err="1">
                <a:latin typeface="Century Gothic" pitchFamily="34" charset="0"/>
              </a:rPr>
              <a:t>e.g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Tangent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bug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algorithm</a:t>
            </a:r>
            <a:r>
              <a:rPr lang="tr-TR" sz="1600" dirty="0">
                <a:latin typeface="Century Gothic" pitchFamily="34" charset="0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</a:t>
            </a:r>
            <a:r>
              <a:rPr lang="tr-TR" sz="1600" smtClean="0">
                <a:latin typeface="Century Gothic" pitchFamily="34" charset="0"/>
              </a:rPr>
              <a:t>In hardware implementation, we will achieve a complex task by operating a special payload with the help of transporter and operator types of agents.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90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xmlns="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</a:t>
            </a:r>
            <a:r>
              <a:rPr lang="tr-TR" sz="1400" dirty="0" err="1" smtClean="0">
                <a:latin typeface="Century Gothic" pitchFamily="34" charset="0"/>
              </a:rPr>
              <a:t>neighbors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6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323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for </a:t>
            </a:r>
            <a:r>
              <a:rPr lang="tr-TR" b="1" dirty="0" smtClean="0">
                <a:latin typeface="Century Gothic" pitchFamily="34" charset="0"/>
              </a:rPr>
              <a:t>complex</a:t>
            </a:r>
            <a:r>
              <a:rPr lang="tr-TR" dirty="0" smtClean="0">
                <a:latin typeface="Century Gothic" pitchFamily="34" charset="0"/>
              </a:rPr>
              <a:t>  and </a:t>
            </a:r>
            <a:r>
              <a:rPr lang="tr-TR" b="1" dirty="0" smtClean="0">
                <a:latin typeface="Century Gothic" pitchFamily="34" charset="0"/>
              </a:rPr>
              <a:t>dynamically changing</a:t>
            </a:r>
            <a:r>
              <a:rPr lang="tr-TR" dirty="0" smtClean="0">
                <a:latin typeface="Century Gothic" pitchFamily="34" charset="0"/>
              </a:rPr>
              <a:t>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</a:t>
            </a:r>
            <a:r>
              <a:rPr lang="tr-TR" b="1" dirty="0" smtClean="0">
                <a:latin typeface="Century Gothic" pitchFamily="34" charset="0"/>
              </a:rPr>
              <a:t>heterogeneous</a:t>
            </a:r>
            <a:r>
              <a:rPr lang="tr-TR" dirty="0" smtClean="0">
                <a:latin typeface="Century Gothic" pitchFamily="34" charset="0"/>
              </a:rPr>
              <a:t>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- 3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</a:t>
            </a:r>
            <a:r>
              <a:rPr lang="tr-TR" b="1" dirty="0" smtClean="0">
                <a:latin typeface="Century Gothic" pitchFamily="34" charset="0"/>
              </a:rPr>
              <a:t>decentralized</a:t>
            </a:r>
            <a:r>
              <a:rPr lang="tr-TR" dirty="0" smtClean="0">
                <a:latin typeface="Century Gothic" pitchFamily="34" charset="0"/>
              </a:rPr>
              <a:t>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- 4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works assume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local positioning system to provide position information to the second type agents with the help of position beacons.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5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727887" y="4673362"/>
            <a:ext cx="1606287" cy="3915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tr-TR" sz="1000" dirty="0" err="1" smtClean="0">
                <a:latin typeface="Century Gothic" pitchFamily="34" charset="0"/>
              </a:rPr>
              <a:t>Dynamically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tr-TR" sz="1000" dirty="0" err="1" smtClean="0">
                <a:latin typeface="Century Gothic" pitchFamily="34" charset="0"/>
              </a:rPr>
              <a:t>Changing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Formation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9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0228" y="2865438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Determines</a:t>
            </a:r>
            <a:r>
              <a:rPr lang="tr-TR" sz="1400" dirty="0" smtClean="0">
                <a:latin typeface="Century Gothic" pitchFamily="34" charset="0"/>
              </a:rPr>
              <a:t>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655" y="2865437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Calculates</a:t>
            </a:r>
            <a:r>
              <a:rPr lang="tr-TR" sz="1400" dirty="0" smtClean="0">
                <a:latin typeface="Century Gothic" pitchFamily="34" charset="0"/>
              </a:rPr>
              <a:t> 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err="1" smtClean="0">
                <a:latin typeface="Century Gothic" pitchFamily="34" charset="0"/>
              </a:rPr>
              <a:t>using</a:t>
            </a:r>
            <a:r>
              <a:rPr lang="tr-TR" sz="1400" dirty="0" smtClean="0">
                <a:latin typeface="Century Gothic" pitchFamily="34" charset="0"/>
              </a:rPr>
              <a:t> position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their direct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6524</TotalTime>
  <Words>2145</Words>
  <Application>Microsoft Office PowerPoint</Application>
  <PresentationFormat>On-screen Show (4:3)</PresentationFormat>
  <Paragraphs>423</Paragraphs>
  <Slides>36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 - 3</vt:lpstr>
      <vt:lpstr>Motivation - 4</vt:lpstr>
      <vt:lpstr>System Overview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Simulation Results</vt:lpstr>
      <vt:lpstr>Simulation Results – Mesh Quality</vt:lpstr>
      <vt:lpstr>Simulation Results – Comparison of 3 Different Methods</vt:lpstr>
      <vt:lpstr>Simulation Results – Various Formation Shape Trials</vt:lpstr>
      <vt:lpstr>Simulation Results – Sensitivity Analysis</vt:lpstr>
      <vt:lpstr>Simulation Results – Dynamical Formation Shapes</vt:lpstr>
      <vt:lpstr>Hardware Implementation Results</vt:lpstr>
      <vt:lpstr>Hardware Implementation Results</vt:lpstr>
      <vt:lpstr>Conclusion</vt:lpstr>
      <vt:lpstr>Future Works</vt:lpstr>
      <vt:lpstr>References</vt:lpstr>
      <vt:lpstr>Slide 28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Local Positioning System (LPS)</vt:lpstr>
      <vt:lpstr>Results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476</cp:revision>
  <cp:lastPrinted>2013-02-15T02:19:28Z</cp:lastPrinted>
  <dcterms:created xsi:type="dcterms:W3CDTF">2013-02-15T04:31:56Z</dcterms:created>
  <dcterms:modified xsi:type="dcterms:W3CDTF">2016-06-25T09:15:27Z</dcterms:modified>
</cp:coreProperties>
</file>